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  <p:sldId id="34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1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D8332-F697-4983-90D8-09C875ED3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97CA5-A28A-4A20-84C3-BDF2D8850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D83F3-1255-4094-90C1-F4C84C360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816C1-BA36-4053-B4FF-E064B114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EA879-9344-4231-98EF-E2C9433C7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71BED-96FD-40EC-8EEF-0C5DF0320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5F7AC8-3698-4F29-9BAC-F530496CD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82169-0A08-4ADE-8B33-25B786AB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EBC67-5950-4992-AC88-435BED2C0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F407C-0818-4F1F-8F60-C4C9CDF1F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1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0D5282-6975-476D-B3EA-61E804BF0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348CC3-A48F-41B1-BB25-532113477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5C414-A0B9-4458-A118-72FB9287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91C4E-B8ED-4400-8019-0AF8ADEC1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238BB-6E34-49F5-9C5C-47B6684DD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32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nnovation_graph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1677989"/>
            <a:ext cx="6502400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blackWhite">
          <a:xfrm>
            <a:off x="1" y="1"/>
            <a:ext cx="12187767" cy="1692275"/>
          </a:xfrm>
          <a:prstGeom prst="rect">
            <a:avLst/>
          </a:prstGeom>
          <a:solidFill>
            <a:srgbClr val="0070C0"/>
          </a:solidFill>
          <a:ln w="3175">
            <a:solidFill>
              <a:srgbClr val="4684B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800" dirty="0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blackWhite">
          <a:xfrm>
            <a:off x="1" y="5164139"/>
            <a:ext cx="12187767" cy="1692275"/>
          </a:xfrm>
          <a:prstGeom prst="rect">
            <a:avLst/>
          </a:prstGeom>
          <a:solidFill>
            <a:srgbClr val="0070C0"/>
          </a:solidFill>
          <a:ln w="31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800" dirty="0">
              <a:solidFill>
                <a:srgbClr val="4684BC"/>
              </a:solidFill>
            </a:endParaRPr>
          </a:p>
        </p:txBody>
      </p:sp>
      <p:pic>
        <p:nvPicPr>
          <p:cNvPr id="7" name="Picture 13" descr="http://dhss/images/logos/njdoh_logo_new_293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667" y="34926"/>
            <a:ext cx="3721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7" name="Rectangle 9"/>
          <p:cNvSpPr>
            <a:spLocks noGrp="1" noChangeArrowheads="1"/>
          </p:cNvSpPr>
          <p:nvPr>
            <p:ph type="ctrTitle"/>
          </p:nvPr>
        </p:nvSpPr>
        <p:spPr bwMode="black">
          <a:xfrm>
            <a:off x="508001" y="2514601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8737600" y="6221414"/>
            <a:ext cx="2641600" cy="3111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1500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tabLst/>
              <a:defRPr sz="1000"/>
            </a:lvl1pPr>
          </a:lstStyle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2"/>
          </p:nvPr>
        </p:nvSpPr>
        <p:spPr>
          <a:xfrm>
            <a:off x="2698751" y="6221413"/>
            <a:ext cx="3862916" cy="311150"/>
          </a:xfrm>
        </p:spPr>
        <p:txBody>
          <a:bodyPr/>
          <a:lstStyle>
            <a:lvl1pPr>
              <a:defRPr sz="130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5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0AA4E-69ED-4F75-94D5-51A7107B4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9746A-5948-42D6-9C21-9BDF5EDD3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FD45D-BB70-4A00-8F82-33B306CB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FC5C1-2534-43EB-8921-6D86CCC6C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157CB-E0F6-40F3-9F84-76033191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DDDC2-3ED0-4354-8614-724DE78A0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39790-354C-4234-9043-A0920139D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8AECC-87BF-42D3-949A-B4A5C76C3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CD057-5ED9-4A81-BBCE-715C8CAB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E450D-64F0-40C0-9E3D-A292D731E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7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B03E8-8E2E-462E-802C-3E1ED5CA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60FC6-B48E-4C6C-B866-3CAADF51FA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72D9B-2266-4CA9-B688-850793B39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44809-0B29-4483-8357-D2F79FF7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37875-5EE0-44E5-A832-316A0782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EAEC3-3E1F-4C95-8FD4-30D79548C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5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4D7B1-B7E9-4D1F-BD4A-1BA58781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5017A-46EE-4741-9C4A-F60C3B806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1CF8D-BEB8-4B39-A203-2C2155C86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6C12BE-FF9D-43F2-9433-AC32A362BA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DCC6D2-956D-4925-AD93-A1575E593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DEA943-5F8C-48E9-B96F-16441942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BBD8DC-8A7D-4DC3-BFD2-881F5616A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E17B39-A2C0-40EC-8DE2-EE8AE9B1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5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034B7-70A1-4B9A-BFCC-3245055BE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82B53-7B6E-40A5-99F7-852CC2669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68204-B3BE-4566-A771-4CD286312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66665B-C42A-4136-87F9-108190C1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2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361EC9-B9E1-4CBF-A973-3A52CF90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0636AE-6B14-4CD0-964B-0A0D43474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D369D6-B474-4BAE-B977-CF1764E72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6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D0A52-3A05-4BAA-B0CD-EF861702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7FD7E-C0A6-449C-BEA3-58A61A11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F46CE-5428-4F8B-A581-730A0263F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12D48-AE6B-4B04-876C-93810B6A7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00606-5D07-4201-B80E-2B7A88C2D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E707B-EE94-44B8-8227-8595F5E8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0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3E80-D9AE-418C-95E8-7C87EC4D3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C5E18E-A38A-4BAC-9356-7B159632A9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8BDAA-4F6C-4D60-BE28-10CB9922A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CE7E6-E3A2-403C-9D7B-CC168FA37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6858D-9B5A-4B91-9F82-51FC260C1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F6B8E-BD82-4F51-8049-B58EC4DB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8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FC064F-3303-4735-AD04-FCCCB7C4E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02ADC-B256-419C-AAAA-3AB5262F8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BA3BE-3E77-4E61-A2AB-2A074B5C4C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A5EB9-A241-4C3C-818A-4EA389DAD7A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35561-4394-4A7D-B6F0-8435F897E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8A784-9311-4ED6-86F6-0E36317AF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2AB31-C618-4685-86E1-7EFA2B73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8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5A877-9180-41A3-AE8D-15EF545AC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489" y="736253"/>
            <a:ext cx="10606617" cy="1470025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How to Prevent the Need for a Void</a:t>
            </a:r>
            <a:endParaRPr lang="es-ES_tradnl" sz="4000" b="1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F67AC-9598-49EE-9538-D257AF678F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7E101D-84EA-464A-8626-8874EC57A795}"/>
              </a:ext>
            </a:extLst>
          </p:cNvPr>
          <p:cNvSpPr txBox="1"/>
          <p:nvPr/>
        </p:nvSpPr>
        <p:spPr>
          <a:xfrm>
            <a:off x="715617" y="1941235"/>
            <a:ext cx="106635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Review and verify the transaction log and receipt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Recommend the participant to separate WIC authorized from non-WIC authorized foods at the register (mixed basket transactions may lead to unintentional transaction errors during this learning phase of </a:t>
            </a:r>
            <a:r>
              <a:rPr lang="en-US" dirty="0" err="1"/>
              <a:t>eWIC</a:t>
            </a:r>
            <a:r>
              <a:rPr lang="en-US" dirty="0"/>
              <a:t>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Ensure store personnel is trained on </a:t>
            </a:r>
            <a:r>
              <a:rPr lang="en-US" dirty="0" err="1"/>
              <a:t>eWIC</a:t>
            </a:r>
            <a:r>
              <a:rPr lang="en-US" dirty="0"/>
              <a:t> transaction procedures specific to your store’s POS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If store personnel have questions or concerns about </a:t>
            </a:r>
            <a:r>
              <a:rPr lang="en-US" dirty="0" err="1"/>
              <a:t>eWIC</a:t>
            </a:r>
            <a:r>
              <a:rPr lang="en-US" dirty="0"/>
              <a:t> transactions, please reach out to your POS provider for additional training and assistance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712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2E17-B7AA-49E6-B20F-CA9D633AB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245" y="590481"/>
            <a:ext cx="10606617" cy="1470025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Voiding </a:t>
            </a:r>
            <a:r>
              <a:rPr lang="en-US" sz="4000" b="1" dirty="0" err="1">
                <a:latin typeface="+mn-lt"/>
              </a:rPr>
              <a:t>eWIC</a:t>
            </a:r>
            <a:r>
              <a:rPr lang="en-US" sz="4000" b="1" dirty="0">
                <a:latin typeface="+mn-lt"/>
              </a:rPr>
              <a:t> Transactions</a:t>
            </a:r>
            <a:endParaRPr lang="es-ES_tradnl" sz="4000" b="1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DFFD6-4E8F-449E-8D15-1AC8D80B4646}"/>
              </a:ext>
            </a:extLst>
          </p:cNvPr>
          <p:cNvSpPr txBox="1"/>
          <p:nvPr/>
        </p:nvSpPr>
        <p:spPr>
          <a:xfrm>
            <a:off x="689113" y="1868557"/>
            <a:ext cx="103857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Once </a:t>
            </a:r>
            <a:r>
              <a:rPr lang="en-US" dirty="0" err="1"/>
              <a:t>eWIC</a:t>
            </a:r>
            <a:r>
              <a:rPr lang="en-US" dirty="0"/>
              <a:t> transactions are completed and approved, WIC benefits </a:t>
            </a:r>
            <a:r>
              <a:rPr lang="en-US" b="1" dirty="0"/>
              <a:t>cannot</a:t>
            </a:r>
            <a:r>
              <a:rPr lang="en-US" dirty="0"/>
              <a:t> be returned to the </a:t>
            </a:r>
            <a:r>
              <a:rPr lang="en-US" dirty="0" err="1"/>
              <a:t>eWIC</a:t>
            </a:r>
            <a:r>
              <a:rPr lang="en-US" dirty="0"/>
              <a:t> account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err="1"/>
              <a:t>eWIC</a:t>
            </a:r>
            <a:r>
              <a:rPr lang="en-US" dirty="0"/>
              <a:t> transactions are final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_tradnl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_tradnl" dirty="0"/>
              <a:t>A </a:t>
            </a:r>
            <a:r>
              <a:rPr lang="es-ES_tradnl" dirty="0" err="1"/>
              <a:t>void</a:t>
            </a:r>
            <a:r>
              <a:rPr lang="es-ES_tradnl" dirty="0"/>
              <a:t> can </a:t>
            </a:r>
            <a:r>
              <a:rPr lang="es-ES_tradnl" dirty="0" err="1"/>
              <a:t>only</a:t>
            </a:r>
            <a:r>
              <a:rPr lang="es-ES_tradnl" dirty="0"/>
              <a:t> </a:t>
            </a:r>
            <a:r>
              <a:rPr lang="es-ES_tradnl" dirty="0" err="1"/>
              <a:t>occur</a:t>
            </a:r>
            <a:r>
              <a:rPr lang="es-ES_tradnl" dirty="0"/>
              <a:t> </a:t>
            </a:r>
            <a:r>
              <a:rPr lang="es-ES_tradnl" dirty="0" err="1"/>
              <a:t>while</a:t>
            </a:r>
            <a:r>
              <a:rPr lang="es-ES_tradnl" dirty="0"/>
              <a:t> a </a:t>
            </a:r>
            <a:r>
              <a:rPr lang="es-ES_tradnl" dirty="0" err="1"/>
              <a:t>transaction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still</a:t>
            </a:r>
            <a:r>
              <a:rPr lang="es-ES_tradnl" dirty="0"/>
              <a:t> open in </a:t>
            </a:r>
            <a:r>
              <a:rPr lang="es-ES_tradnl" dirty="0" err="1"/>
              <a:t>progress</a:t>
            </a:r>
            <a:endParaRPr lang="es-ES_tradnl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s-ES_tradnl" dirty="0" err="1"/>
              <a:t>Example</a:t>
            </a:r>
            <a:r>
              <a:rPr lang="es-ES_tradnl" dirty="0"/>
              <a:t>: A </a:t>
            </a:r>
            <a:r>
              <a:rPr lang="es-ES_tradnl" dirty="0" err="1"/>
              <a:t>participant</a:t>
            </a:r>
            <a:r>
              <a:rPr lang="es-ES_tradnl" dirty="0"/>
              <a:t> has a </a:t>
            </a:r>
            <a:r>
              <a:rPr lang="es-ES_tradnl" dirty="0" err="1"/>
              <a:t>mixed</a:t>
            </a:r>
            <a:r>
              <a:rPr lang="es-ES_tradnl" dirty="0"/>
              <a:t> </a:t>
            </a:r>
            <a:r>
              <a:rPr lang="es-ES_tradnl" dirty="0" err="1"/>
              <a:t>basket</a:t>
            </a:r>
            <a:r>
              <a:rPr lang="es-ES_tradnl" dirty="0"/>
              <a:t> and </a:t>
            </a:r>
            <a:r>
              <a:rPr lang="es-ES_tradnl" dirty="0" err="1"/>
              <a:t>selected</a:t>
            </a:r>
            <a:r>
              <a:rPr lang="es-ES_tradnl" dirty="0"/>
              <a:t> a non-WIC cereal. </a:t>
            </a:r>
            <a:r>
              <a:rPr lang="es-ES_tradnl" dirty="0" err="1"/>
              <a:t>While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transaction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still</a:t>
            </a:r>
            <a:r>
              <a:rPr lang="es-ES_tradnl" dirty="0"/>
              <a:t> open,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cashier</a:t>
            </a:r>
            <a:r>
              <a:rPr lang="es-ES_tradnl" dirty="0"/>
              <a:t> can </a:t>
            </a:r>
            <a:r>
              <a:rPr lang="es-ES_tradnl" dirty="0" err="1"/>
              <a:t>select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WIC … </a:t>
            </a:r>
            <a:r>
              <a:rPr lang="es-ES_tradnl" dirty="0" err="1">
                <a:highlight>
                  <a:srgbClr val="FFFF00"/>
                </a:highlight>
              </a:rPr>
              <a:t>Verify</a:t>
            </a:r>
            <a:r>
              <a:rPr lang="es-ES_tradnl" dirty="0">
                <a:highlight>
                  <a:srgbClr val="FFFF00"/>
                </a:highlight>
              </a:rPr>
              <a:t> </a:t>
            </a:r>
            <a:r>
              <a:rPr lang="es-ES_tradnl" dirty="0" err="1">
                <a:highlight>
                  <a:srgbClr val="FFFF00"/>
                </a:highlight>
              </a:rPr>
              <a:t>with</a:t>
            </a:r>
            <a:r>
              <a:rPr lang="es-ES_tradnl" dirty="0">
                <a:highlight>
                  <a:srgbClr val="FFFF00"/>
                </a:highlight>
              </a:rPr>
              <a:t> L3 </a:t>
            </a:r>
            <a:r>
              <a:rPr lang="es-ES_tradnl" dirty="0" err="1">
                <a:highlight>
                  <a:srgbClr val="FFFF00"/>
                </a:highlight>
              </a:rPr>
              <a:t>team</a:t>
            </a:r>
            <a:endParaRPr lang="es-ES_tradnl" dirty="0">
              <a:highlight>
                <a:srgbClr val="FFFF00"/>
              </a:highlight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31244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How to Prevent the Need for a Void</vt:lpstr>
      <vt:lpstr>Voiding eWIC Transactions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Prevent the Need for a Void</dc:title>
  <dc:creator>Proano, Allison N [DOH]</dc:creator>
  <cp:lastModifiedBy>Proano, Allison N [DOH]</cp:lastModifiedBy>
  <cp:revision>1</cp:revision>
  <dcterms:created xsi:type="dcterms:W3CDTF">2022-07-26T15:47:48Z</dcterms:created>
  <dcterms:modified xsi:type="dcterms:W3CDTF">2022-07-26T15:48:32Z</dcterms:modified>
</cp:coreProperties>
</file>